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8"/>
  </p:handoutMasterIdLst>
  <p:sldIdLst>
    <p:sldId id="258" r:id="rId4"/>
    <p:sldId id="257" r:id="rId6"/>
    <p:sldId id="303" r:id="rId7"/>
    <p:sldId id="275" r:id="rId8"/>
    <p:sldId id="277" r:id="rId9"/>
    <p:sldId id="280" r:id="rId10"/>
    <p:sldId id="281" r:id="rId11"/>
    <p:sldId id="282" r:id="rId12"/>
    <p:sldId id="283" r:id="rId13"/>
    <p:sldId id="284" r:id="rId14"/>
    <p:sldId id="299" r:id="rId15"/>
    <p:sldId id="287" r:id="rId16"/>
    <p:sldId id="270" r:id="rId17"/>
  </p:sldIdLst>
  <p:sldSz cx="12192000" cy="6858000"/>
  <p:notesSz cx="6858000" cy="9144000"/>
  <p:embeddedFontLst>
    <p:embeddedFont>
      <p:font typeface="MiSans" panose="00000500000000000000" pitchFamily="2" charset="-122"/>
      <p:regular r:id="rId23"/>
    </p:embeddedFont>
    <p:embeddedFont>
      <p:font typeface="MiSans Heavy" panose="00000A00000000000000" charset="-122"/>
      <p:bold r:id="rId24"/>
    </p:embeddedFont>
    <p:embeddedFont>
      <p:font typeface="微软雅黑" panose="020B0503020204020204" charset="-122"/>
      <p:regular r:id="rId25"/>
    </p:embeddedFont>
    <p:embeddedFont>
      <p:font typeface="思源黑体" panose="020B0800000000000000" charset="-122"/>
      <p:bold r:id="rId26"/>
    </p:embeddedFont>
    <p:embeddedFont>
      <p:font typeface="Microsoft YaHei UI" panose="020B0503020204020204" pitchFamily="34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667109183" name="韩逸燊" initials="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C90"/>
    <a:srgbClr val="1A3260"/>
    <a:srgbClr val="FFFFFF"/>
    <a:srgbClr val="15126F"/>
    <a:srgbClr val="151572"/>
    <a:srgbClr val="162A80"/>
    <a:srgbClr val="151B76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89460" cy="6858000"/>
          </a:xfrm>
          <a:custGeom>
            <a:avLst/>
            <a:gdLst>
              <a:gd name="connsiteX0" fmla="*/ 0 w 12189730"/>
              <a:gd name="connsiteY0" fmla="*/ 0 h 6858000"/>
              <a:gd name="connsiteX1" fmla="*/ 12189730 w 12189730"/>
              <a:gd name="connsiteY1" fmla="*/ 0 h 6858000"/>
              <a:gd name="connsiteX2" fmla="*/ 12189730 w 12189730"/>
              <a:gd name="connsiteY2" fmla="*/ 6858000 h 6858000"/>
              <a:gd name="connsiteX3" fmla="*/ 0 w 121897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730" h="6858000">
                <a:moveTo>
                  <a:pt x="0" y="0"/>
                </a:moveTo>
                <a:lnTo>
                  <a:pt x="12189730" y="0"/>
                </a:lnTo>
                <a:lnTo>
                  <a:pt x="1218973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1302385" y="4168775"/>
            <a:ext cx="1503045" cy="369570"/>
          </a:xfrm>
          <a:prstGeom prst="roundRect">
            <a:avLst>
              <a:gd name="adj" fmla="val 19759"/>
            </a:avLst>
          </a:prstGeom>
          <a:gradFill>
            <a:gsLst>
              <a:gs pos="0">
                <a:schemeClr val="accent6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188085" y="3399155"/>
            <a:ext cx="5519420" cy="456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lt1"/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1187450" y="1575435"/>
            <a:ext cx="5520055" cy="16764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0" i="0" u="none" strike="noStrike" kern="1200" cap="none" spc="0" normalizeH="0" baseline="0" noProof="1" dirty="0">
                <a:solidFill>
                  <a:schemeClr val="lt1"/>
                </a:solidFill>
                <a:latin typeface="MiSans Heavy" panose="00000A00000000000000" charset="-122"/>
                <a:ea typeface="MiSans Heavy" panose="00000A00000000000000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90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65760" y="365125"/>
            <a:ext cx="10988040" cy="7794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65760" y="1253330"/>
            <a:ext cx="10988040" cy="483426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/>
            <a:r>
              <a:rPr lang="zh-CN" altLang="en-US" dirty="0"/>
              <a:t>三级</a:t>
            </a:r>
            <a:endParaRPr lang="zh-CN" altLang="en-US" dirty="0"/>
          </a:p>
          <a:p>
            <a:pPr marR="0" lvl="3"/>
            <a:r>
              <a:rPr lang="zh-CN" altLang="en-US" dirty="0"/>
              <a:t>四级</a:t>
            </a:r>
            <a:endParaRPr lang="zh-CN" altLang="en-US" dirty="0"/>
          </a:p>
          <a:p>
            <a:pPr marR="0"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</p:spTree>
    <p:custDataLst>
      <p:tags r:id="rId9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dirty="0" smtClean="0">
          <a:ln>
            <a:noFill/>
            <a:prstDash val="sysDot"/>
          </a:ln>
          <a:solidFill>
            <a:schemeClr val="tx1"/>
          </a:solidFill>
          <a:uFillTx/>
          <a:latin typeface="MiSans Heavy" panose="00000A00000000000000" charset="-122"/>
          <a:ea typeface="MiSans Heavy" panose="00000A00000000000000" charset="-122"/>
          <a:cs typeface="MiSans" panose="00000500000000000000" pitchFamily="2" charset="-122"/>
          <a:sym typeface="MiSans Heavy" panose="00000A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MiSans" panose="00000500000000000000" pitchFamily="2" charset="-122"/>
          <a:ea typeface="MiSans" panose="00000500000000000000" pitchFamily="2" charset="-122"/>
          <a:cs typeface="MiSans" panose="00000500000000000000" pitchFamily="2" charset="-122"/>
          <a:sym typeface="MiSans" panose="00000500000000000000" pitchFamily="2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7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8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9.xml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0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6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66135" y="2964180"/>
            <a:ext cx="505650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电控第一次培训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6600" y="5249545"/>
            <a:ext cx="2698115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sym typeface="MiSans" panose="00000500000000000000" pitchFamily="2" charset="-122"/>
              </a:rPr>
              <a:t>韩逸燊</a:t>
            </a:r>
            <a:endParaRPr lang="en-US" altLang="zh-CN" sz="2800">
              <a:latin typeface="思源黑体" panose="020B0800000000000000" charset="-122"/>
              <a:ea typeface="思源黑体" panose="020B0800000000000000" charset="-122"/>
            </a:endParaRPr>
          </a:p>
          <a:p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2025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年</a:t>
            </a:r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1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月</a:t>
            </a:r>
            <a:endParaRPr lang="zh-CN" altLang="en-US" sz="2800"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4863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工程配置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4200" y="1924050"/>
            <a:ext cx="2164715" cy="671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  <a:buFont typeface="+mj-lt"/>
              <a:buNone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GPIO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75" y="1556385"/>
            <a:ext cx="6342380" cy="53193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45" y="1661160"/>
            <a:ext cx="8797925" cy="2320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95" y="3988435"/>
            <a:ext cx="8850630" cy="25234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6560" y="495300"/>
            <a:ext cx="304863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工程配置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581025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CubeMX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工程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结构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3" name="图片 2" descr="CubeMX程序结构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30" y="1554480"/>
            <a:ext cx="3389630" cy="5242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95" y="2894965"/>
            <a:ext cx="4815205" cy="3319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48325" y="200025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PC13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闪烁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12640" y="2964180"/>
            <a:ext cx="296735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感谢观看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544258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  <a:sym typeface="+mn-ea"/>
              </a:rPr>
              <a:t>微型控制器单元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1025" y="1643380"/>
            <a:ext cx="10021570" cy="3576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Microcontroller Unit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MCU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类似于电脑的中央处理器（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entral Processing Unit</a:t>
            </a:r>
            <a:r>
              <a:rPr lang="zh-CN" alt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CPU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一般是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3.3V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供电，能处理数字信号，低电平约为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0V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，高电平约为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3.3V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主流的单片机厂商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国外：意法半导体（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ST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）、</a:t>
            </a:r>
            <a:r>
              <a: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瑞萨电子（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Renesas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）、恩智浦（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NXP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）、英飞凌（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Infineon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）、德州仪器（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国内：兆易创新（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GD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）、乐鑫科技（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ESPRESSIF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）、华大半导体（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HC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）、南京沁恒（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）、宏晶科技（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STC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130" y="4556760"/>
            <a:ext cx="2370455" cy="1936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544258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  <a:sym typeface="+mn-ea"/>
              </a:rPr>
              <a:t>STM32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  <a:sym typeface="+mn-ea"/>
              </a:rPr>
              <a:t>编程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1025" y="1640840"/>
            <a:ext cx="10021570" cy="2198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主流编程库（寄存器、标准库、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库、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库）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为什么选择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HAL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库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引入了硬件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抽象层，</a:t>
            </a:r>
            <a:r>
              <a: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标准化的</a:t>
            </a:r>
            <a:r>
              <a:rPr lang="en-US" altLang="zh-CN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r>
              <a: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接口，隐藏了硬件寄存器操作细节</a:t>
            </a:r>
            <a:endParaRPr lang="zh-CN" altLang="en-US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代码在不同型号的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MCU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间具有更好的可移植性，方便项目迁移</a:t>
            </a:r>
            <a:endParaRPr lang="zh-CN" altLang="en-US" sz="2000" dirty="0">
              <a:latin typeface="Microsoft YaHei UI" panose="020B0503020204020204" pitchFamily="34" charset="-122"/>
              <a:ea typeface="Microsoft YaHei U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操作简单，容易</a:t>
            </a:r>
            <a:r>
              <a: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学习</a:t>
            </a:r>
            <a:endParaRPr lang="zh-CN" altLang="en-US" sz="2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5244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环境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4185" y="1846580"/>
            <a:ext cx="6892925" cy="2118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本次培训使用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STM32F103C8T6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单片机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工具链为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STM32CubeMX+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Keil5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HAL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库编程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45" y="3429000"/>
            <a:ext cx="3543935" cy="29610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40" y="2171065"/>
            <a:ext cx="4234180" cy="39236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441960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CubeMX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界面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059815" y="1599565"/>
            <a:ext cx="10073005" cy="52584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441960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CubeMX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界面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6743"/>
          <a:stretch>
            <a:fillRect/>
          </a:stretch>
        </p:blipFill>
        <p:spPr>
          <a:xfrm>
            <a:off x="1031875" y="1647825"/>
            <a:ext cx="10128885" cy="52095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4863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工程配置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200" y="1803400"/>
            <a:ext cx="1924050" cy="727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  <a:buFont typeface="+mj-lt"/>
              <a:buNone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选择芯片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679065"/>
            <a:ext cx="3936365" cy="3425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-326" t="-982" r="37276" b="11663"/>
          <a:stretch>
            <a:fillRect/>
          </a:stretch>
        </p:blipFill>
        <p:spPr>
          <a:xfrm>
            <a:off x="4860290" y="1736725"/>
            <a:ext cx="6899910" cy="43675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4863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工程配置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200" y="1924050"/>
            <a:ext cx="3009265" cy="3407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配置调试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端口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时钟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-693" b="16762"/>
          <a:stretch>
            <a:fillRect/>
          </a:stretch>
        </p:blipFill>
        <p:spPr>
          <a:xfrm>
            <a:off x="3871595" y="1555750"/>
            <a:ext cx="6503670" cy="24314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219" r="-219" b="18360"/>
          <a:stretch>
            <a:fillRect/>
          </a:stretch>
        </p:blipFill>
        <p:spPr>
          <a:xfrm>
            <a:off x="3871595" y="4241165"/>
            <a:ext cx="6503670" cy="23952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4863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工程配置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4200" y="1924050"/>
            <a:ext cx="2164715" cy="671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30000"/>
              </a:lnSpc>
              <a:buFont typeface="+mj-lt"/>
              <a:buNone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时钟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30000"/>
              </a:lnSpc>
              <a:buFont typeface="+mj-lt"/>
              <a:buAutoNum type="arabicPeriod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3891" r="10715"/>
          <a:stretch>
            <a:fillRect/>
          </a:stretch>
        </p:blipFill>
        <p:spPr>
          <a:xfrm>
            <a:off x="2926715" y="1651000"/>
            <a:ext cx="7898765" cy="5207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6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CONTENT_GROUP_TYPE" val="contentchip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CONTENT_GROUP_TYPE" val="contentchip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82"/>
  <p:tag name="KSO_WM_SPECIAL_SOURCE" val="bdnull"/>
  <p:tag name="KSO_WM_TEMPLATE_THUMBS_INDEX" val="1、9"/>
</p:tagLst>
</file>

<file path=ppt/tags/tag7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8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18">
      <a:dk1>
        <a:srgbClr val="000000"/>
      </a:dk1>
      <a:lt1>
        <a:srgbClr val="FFFFFF"/>
      </a:lt1>
      <a:dk2>
        <a:srgbClr val="093495"/>
      </a:dk2>
      <a:lt2>
        <a:srgbClr val="ECF2FE"/>
      </a:lt2>
      <a:accent1>
        <a:srgbClr val="0F60FF"/>
      </a:accent1>
      <a:accent2>
        <a:srgbClr val="3A4EFE"/>
      </a:accent2>
      <a:accent3>
        <a:srgbClr val="653CFC"/>
      </a:accent3>
      <a:accent4>
        <a:srgbClr val="902AFB"/>
      </a:accent4>
      <a:accent5>
        <a:srgbClr val="BB18F9"/>
      </a:accent5>
      <a:accent6>
        <a:srgbClr val="E606F8"/>
      </a:accent6>
      <a:hlink>
        <a:srgbClr val="0563C1"/>
      </a:hlink>
      <a:folHlink>
        <a:srgbClr val="954F72"/>
      </a:folHlink>
    </a:clrScheme>
    <a:fontScheme name="自定义 6">
      <a:majorFont>
        <a:latin typeface="MiSans Heavy"/>
        <a:ea typeface="MiSans Heavy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WPS 演示</Application>
  <PresentationFormat>宽屏</PresentationFormat>
  <Paragraphs>70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Wingdings</vt:lpstr>
      <vt:lpstr>MiSans</vt:lpstr>
      <vt:lpstr>MiSans Heavy</vt:lpstr>
      <vt:lpstr>微软雅黑</vt:lpstr>
      <vt:lpstr>思源黑体</vt:lpstr>
      <vt:lpstr>Microsoft YaHei UI</vt:lpstr>
      <vt:lpstr>Arial Unicode MS</vt:lpstr>
      <vt:lpstr>Calibri</vt:lpstr>
      <vt:lpstr>WPS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韩逸燊</cp:lastModifiedBy>
  <cp:revision>186</cp:revision>
  <dcterms:created xsi:type="dcterms:W3CDTF">2019-06-19T02:08:00Z</dcterms:created>
  <dcterms:modified xsi:type="dcterms:W3CDTF">2025-03-08T03:14:12Z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BFBE8229682B4AD58AC7A13733CAEA82_11</vt:lpwstr>
  </property>
</Properties>
</file>